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BD is often messy, contaminated with noise, needs cleanup and selection</a:t>
            </a:r>
          </a:p>
          <a:p>
            <a:pPr/>
            <a:r>
              <a:t>Might require multiple domain knowledge (e.g. medical + engineering + social etc.)</a:t>
            </a:r>
          </a:p>
          <a:p>
            <a:pPr/>
            <a:r>
              <a:t>The interesting information needs to be mined out, not obvious</a:t>
            </a:r>
          </a:p>
          <a:p>
            <a:pPr/>
            <a:r>
              <a:t>But some tools are common with classical statistical analysis!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Ask students to study the linked site for the many important warnings and advices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Things change fast, this is current at the time of writing but please update 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Introduce AWS during exercise sessions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Introduce Google Cloud during exercise sessions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These numbers are calculated by Python functions, no need for coding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Present examples from everyday life:</a:t>
            </a:r>
          </a:p>
          <a:p>
            <a:pPr/>
            <a:r>
              <a:t>proportion of female vs. male  persons in: students, faculty, doctors, politicians, as compared to demographics</a:t>
            </a:r>
          </a:p>
          <a:p>
            <a:pPr/>
            <a:r>
              <a:t>other human distributions: age groups, education, etc.</a:t>
            </a:r>
          </a:p>
          <a:p>
            <a:pPr/>
            <a:r>
              <a:t>Consider implications to IoT data analysis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Remind the audience about experimenting with the notebooks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Review some Big Data concepts like distributed storage and processing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Warn the audience about looking only at the numbers</a:t>
            </a:r>
          </a:p>
          <a:p>
            <a:pPr/>
            <a:r>
              <a:t>Statistics don’t tell everything about the data</a:t>
            </a:r>
          </a:p>
          <a:p>
            <a:pPr/>
            <a:r>
              <a:t>In some cases they can be misleading without understanding their origin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The previous descriptive statistics are common to all of the four datasets!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Each dataset has the same parameters to high accuracy</a:t>
            </a:r>
          </a:p>
          <a:p>
            <a:pPr/>
            <a:r>
              <a:t>However, they have totally different structure, which cannot be seen in the numbers</a:t>
            </a:r>
          </a:p>
          <a:p>
            <a:pPr/>
            <a:r>
              <a:t>We MUST try to visualize the data before jumping to conclusions!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Emphasis the importance for IoT data: </a:t>
            </a:r>
          </a:p>
          <a:p>
            <a:pPr/>
            <a:r>
              <a:t>data points in the time series from each sensor are NOT independent,</a:t>
            </a:r>
          </a:p>
          <a:p>
            <a:pPr/>
            <a:r>
              <a:t>data from distributed sensors closely located to each other is NOT independent,</a:t>
            </a:r>
          </a:p>
          <a:p>
            <a:pPr/>
            <a:r>
              <a:t>sensors are manufactured in batches with non-independent characteristics,</a:t>
            </a:r>
          </a:p>
          <a:p>
            <a:pPr/>
            <a:r>
              <a:t>and so 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56726" y="6404294"/>
            <a:ext cx="258624"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ome warnings from statistics"/>
          <p:cNvSpPr txBox="1"/>
          <p:nvPr>
            <p:ph type="title"/>
          </p:nvPr>
        </p:nvSpPr>
        <p:spPr>
          <a:prstGeom prst="rect">
            <a:avLst/>
          </a:prstGeom>
        </p:spPr>
        <p:txBody>
          <a:bodyPr/>
          <a:lstStyle/>
          <a:p>
            <a:pPr/>
            <a:r>
              <a:t>Some warnings from statistics</a:t>
            </a:r>
          </a:p>
        </p:txBody>
      </p:sp>
      <p:sp>
        <p:nvSpPr>
          <p:cNvPr id="162" name="Facts are stubborn, but statistics are more pliable.…"/>
          <p:cNvSpPr txBox="1"/>
          <p:nvPr/>
        </p:nvSpPr>
        <p:spPr>
          <a:xfrm>
            <a:off x="948272" y="4653212"/>
            <a:ext cx="7396799" cy="9881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500">
                <a:solidFill>
                  <a:srgbClr val="333333"/>
                </a:solidFill>
                <a:latin typeface="Helvetica Neue"/>
                <a:ea typeface="Helvetica Neue"/>
                <a:cs typeface="Helvetica Neue"/>
                <a:sym typeface="Helvetica Neue"/>
              </a:defRPr>
            </a:pPr>
            <a:r>
              <a:t>Facts are stubborn, but statistics are more pliable. </a:t>
            </a:r>
          </a:p>
          <a:p>
            <a:pPr defTabSz="457200">
              <a:defRPr sz="2100">
                <a:solidFill>
                  <a:srgbClr val="333333"/>
                </a:solidFill>
                <a:latin typeface="Helvetica Neue"/>
                <a:ea typeface="Helvetica Neue"/>
                <a:cs typeface="Helvetica Neue"/>
                <a:sym typeface="Helvetica Neue"/>
              </a:defRPr>
            </a:pPr>
            <a:r>
              <a:t>Mark Twain</a:t>
            </a:r>
          </a:p>
          <a:p>
            <a:pPr defTabSz="457200">
              <a:defRPr sz="1400">
                <a:solidFill>
                  <a:srgbClr val="333333"/>
                </a:solidFill>
                <a:latin typeface="Helvetica Neue"/>
                <a:ea typeface="Helvetica Neue"/>
                <a:cs typeface="Helvetica Neue"/>
                <a:sym typeface="Helvetica Neue"/>
              </a:defRPr>
            </a:pPr>
            <a:r>
              <a:t>Read more at: https://www.brainyquote.com/quotes/mark_twain_163414</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Descriptive statistics…"/>
          <p:cNvSpPr txBox="1"/>
          <p:nvPr>
            <p:ph type="title"/>
          </p:nvPr>
        </p:nvSpPr>
        <p:spPr>
          <a:prstGeom prst="rect">
            <a:avLst/>
          </a:prstGeom>
        </p:spPr>
        <p:txBody>
          <a:bodyPr/>
          <a:lstStyle/>
          <a:p>
            <a:pPr/>
            <a:r>
              <a:t>Descriptive statistics…</a:t>
            </a:r>
          </a:p>
        </p:txBody>
      </p:sp>
      <p:sp>
        <p:nvSpPr>
          <p:cNvPr id="165" name="We have found these parameters for our data:"/>
          <p:cNvSpPr txBox="1"/>
          <p:nvPr>
            <p:ph type="body" idx="1"/>
          </p:nvPr>
        </p:nvSpPr>
        <p:spPr>
          <a:prstGeom prst="rect">
            <a:avLst/>
          </a:prstGeom>
        </p:spPr>
        <p:txBody>
          <a:bodyPr/>
          <a:lstStyle>
            <a:lvl1pPr marL="0" indent="0">
              <a:buSzTx/>
              <a:buFontTx/>
              <a:buNone/>
            </a:lvl1pPr>
          </a:lstStyle>
          <a:p>
            <a:pPr/>
            <a:r>
              <a:t>We have found these parameters for our data:</a:t>
            </a:r>
          </a:p>
        </p:txBody>
      </p:sp>
      <p:graphicFrame>
        <p:nvGraphicFramePr>
          <p:cNvPr id="166" name="Table"/>
          <p:cNvGraphicFramePr/>
          <p:nvPr/>
        </p:nvGraphicFramePr>
        <p:xfrm>
          <a:off x="2274785" y="2417148"/>
          <a:ext cx="8350682" cy="3823651"/>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r>
            </a:tbl>
          </a:graphicData>
        </a:graphic>
      </p:graphicFrame>
      <p:sp>
        <p:nvSpPr>
          <p:cNvPr id="167" name="source: https://en.wikipedia.org/wiki/Anscombe's_quartet"/>
          <p:cNvSpPr txBox="1"/>
          <p:nvPr/>
        </p:nvSpPr>
        <p:spPr>
          <a:xfrm>
            <a:off x="493303" y="6178090"/>
            <a:ext cx="554723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source: https://en.wikipedia.org/wiki/Anscombe's_quartet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Four very different datasets - which one did we use?"/>
          <p:cNvSpPr txBox="1"/>
          <p:nvPr>
            <p:ph type="title"/>
          </p:nvPr>
        </p:nvSpPr>
        <p:spPr>
          <a:prstGeom prst="rect">
            <a:avLst/>
          </a:prstGeom>
        </p:spPr>
        <p:txBody>
          <a:bodyPr/>
          <a:lstStyle>
            <a:lvl1pPr defTabSz="896111">
              <a:defRPr sz="1960"/>
            </a:lvl1pPr>
          </a:lstStyle>
          <a:p>
            <a:pPr/>
            <a:r>
              <a:t>Four very different datasets - which one did we use?</a:t>
            </a:r>
          </a:p>
        </p:txBody>
      </p:sp>
      <p:pic>
        <p:nvPicPr>
          <p:cNvPr id="172" name="Picture Placeholder 2" descr="Picture Placeholder 2"/>
          <p:cNvPicPr>
            <a:picLocks noChangeAspect="1"/>
          </p:cNvPicPr>
          <p:nvPr>
            <p:ph type="pic" idx="13"/>
          </p:nvPr>
        </p:nvPicPr>
        <p:blipFill>
          <a:blip r:embed="rId3">
            <a:extLst/>
          </a:blip>
          <a:srcRect l="1515" t="0" r="1515" b="0"/>
          <a:stretch>
            <a:fillRect/>
          </a:stretch>
        </p:blipFill>
        <p:spPr>
          <a:prstGeom prst="rect">
            <a:avLst/>
          </a:prstGeom>
        </p:spPr>
      </p:pic>
      <p:sp>
        <p:nvSpPr>
          <p:cNvPr id="173" name="The scatter? The curve? The outlier? The singlet?"/>
          <p:cNvSpPr txBox="1"/>
          <p:nvPr>
            <p:ph type="body" sz="quarter" idx="1"/>
          </p:nvPr>
        </p:nvSpPr>
        <p:spPr>
          <a:prstGeom prst="rect">
            <a:avLst/>
          </a:prstGeom>
        </p:spPr>
        <p:txBody>
          <a:bodyPr/>
          <a:lstStyle/>
          <a:p>
            <a:pPr/>
            <a:r>
              <a:t>The scatter? The curve? The outlier? The singlet?</a:t>
            </a:r>
          </a:p>
        </p:txBody>
      </p:sp>
      <p:sp>
        <p:nvSpPr>
          <p:cNvPr id="174" name="https://commons.wikimedia.org/w/index.php?curid=9838454"/>
          <p:cNvSpPr txBox="1"/>
          <p:nvPr/>
        </p:nvSpPr>
        <p:spPr>
          <a:xfrm>
            <a:off x="2383783" y="5584349"/>
            <a:ext cx="585586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https://commons.wikimedia.org/w/index.php?curid=9838454</a:t>
            </a:r>
          </a:p>
        </p:txBody>
      </p:sp>
      <p:sp>
        <p:nvSpPr>
          <p:cNvPr id="175" name="Anscombe, Francis J. (1973) Graphs in statistical analysis. American Statistician, 27, 17–21."/>
          <p:cNvSpPr txBox="1"/>
          <p:nvPr/>
        </p:nvSpPr>
        <p:spPr>
          <a:xfrm>
            <a:off x="968619" y="5827895"/>
            <a:ext cx="7979570"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520">
                <a:solidFill>
                  <a:srgbClr val="54595D"/>
                </a:solidFill>
                <a:latin typeface="+mj-lt"/>
                <a:ea typeface="+mj-ea"/>
                <a:cs typeface="+mj-cs"/>
                <a:sym typeface="Helvetica"/>
              </a:defRPr>
            </a:lvl1pPr>
          </a:lstStyle>
          <a:p>
            <a:pPr/>
            <a:r>
              <a:t>Anscombe, Francis J. (1973) Graphs in statistical analysis. American Statistician, 27, 17–21.</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Careful with descriptive statistics"/>
          <p:cNvSpPr txBox="1"/>
          <p:nvPr>
            <p:ph type="title"/>
          </p:nvPr>
        </p:nvSpPr>
        <p:spPr>
          <a:prstGeom prst="rect">
            <a:avLst/>
          </a:prstGeom>
        </p:spPr>
        <p:txBody>
          <a:bodyPr/>
          <a:lstStyle/>
          <a:p>
            <a:pPr/>
            <a:r>
              <a:t>Careful with descriptive statistics</a:t>
            </a:r>
          </a:p>
        </p:txBody>
      </p:sp>
      <p:sp>
        <p:nvSpPr>
          <p:cNvPr id="180" name="The accuracy of parameters for each data:"/>
          <p:cNvSpPr txBox="1"/>
          <p:nvPr>
            <p:ph type="body" idx="1"/>
          </p:nvPr>
        </p:nvSpPr>
        <p:spPr>
          <a:prstGeom prst="rect">
            <a:avLst/>
          </a:prstGeom>
        </p:spPr>
        <p:txBody>
          <a:bodyPr/>
          <a:lstStyle>
            <a:lvl1pPr marL="0" indent="0">
              <a:buSzTx/>
              <a:buFontTx/>
              <a:buNone/>
            </a:lvl1pPr>
          </a:lstStyle>
          <a:p>
            <a:pPr/>
            <a:r>
              <a:t>The accuracy of parameters for each data:</a:t>
            </a:r>
          </a:p>
        </p:txBody>
      </p:sp>
      <p:graphicFrame>
        <p:nvGraphicFramePr>
          <p:cNvPr id="181" name="Table"/>
          <p:cNvGraphicFramePr/>
          <p:nvPr/>
        </p:nvGraphicFramePr>
        <p:xfrm>
          <a:off x="403009" y="2255021"/>
          <a:ext cx="8350682" cy="382365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gridCol w="3743553"/>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c>
                  <a:txBody>
                    <a:bodyPr/>
                    <a:lstStyle/>
                    <a:p>
                      <a:pPr algn="l">
                        <a:defRPr b="0" sz="1800">
                          <a:solidFill>
                            <a:srgbClr val="000000"/>
                          </a:solidFill>
                        </a:defRPr>
                      </a:pPr>
                      <a:r>
                        <a:rPr b="1">
                          <a:solidFill>
                            <a:srgbClr val="FFFFFF"/>
                          </a:solidFill>
                        </a:rPr>
                        <a:t>Accuracy</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c>
                  <a:txBody>
                    <a:bodyPr/>
                    <a:lstStyle/>
                    <a:p>
                      <a:pPr algn="l">
                        <a:defRPr sz="1800"/>
                      </a:pPr>
                      <a:r>
                        <a:t>to 2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c>
                  <a:txBody>
                    <a:bodyPr/>
                    <a:lstStyle/>
                    <a:p>
                      <a:pPr algn="l">
                        <a:defRPr sz="1800"/>
                      </a:pPr>
                      <a:r>
                        <a:t>plus/minus 0.003</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c>
                  <a:txBody>
                    <a:bodyPr/>
                    <a:lstStyle/>
                    <a:p>
                      <a:pPr algn="l">
                        <a:defRPr sz="1800"/>
                      </a:pPr>
                      <a:r>
                        <a:t>to 3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c>
                  <a:txBody>
                    <a:bodyPr/>
                    <a:lstStyle/>
                    <a:p>
                      <a:pPr algn="l">
                        <a:defRPr sz="1800"/>
                      </a:pPr>
                      <a:r>
                        <a:t>to 2 and 3 decimal places, respectively</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ome more pitfalls"/>
          <p:cNvSpPr txBox="1"/>
          <p:nvPr>
            <p:ph type="title"/>
          </p:nvPr>
        </p:nvSpPr>
        <p:spPr>
          <a:prstGeom prst="rect">
            <a:avLst/>
          </a:prstGeom>
        </p:spPr>
        <p:txBody>
          <a:bodyPr/>
          <a:lstStyle/>
          <a:p>
            <a:pPr/>
            <a:r>
              <a:t>Some more pitfalls</a:t>
            </a:r>
          </a:p>
        </p:txBody>
      </p:sp>
      <p:sp>
        <p:nvSpPr>
          <p:cNvPr id="186" name="Consider:…"/>
          <p:cNvSpPr txBox="1"/>
          <p:nvPr>
            <p:ph type="body" idx="1"/>
          </p:nvPr>
        </p:nvSpPr>
        <p:spPr>
          <a:prstGeom prst="rect">
            <a:avLst/>
          </a:prstGeom>
        </p:spPr>
        <p:txBody>
          <a:bodyPr/>
          <a:lstStyle/>
          <a:p>
            <a:pPr marL="305180" indent="-305180" defTabSz="813816">
              <a:spcBef>
                <a:spcPts val="600"/>
              </a:spcBef>
              <a:defRPr sz="2848"/>
            </a:pPr>
            <a:r>
              <a:t>Consider:</a:t>
            </a:r>
          </a:p>
          <a:p>
            <a:pPr lvl="2" marL="1118997" indent="-305180" defTabSz="813816">
              <a:spcBef>
                <a:spcPts val="600"/>
              </a:spcBef>
              <a:defRPr sz="2848"/>
            </a:pPr>
            <a:r>
              <a:t>errors (noise in measurement)</a:t>
            </a:r>
          </a:p>
          <a:p>
            <a:pPr lvl="2" marL="1118997" indent="-305180" defTabSz="813816">
              <a:spcBef>
                <a:spcPts val="600"/>
              </a:spcBef>
              <a:defRPr sz="2848"/>
            </a:pPr>
            <a:r>
              <a:t>blunders (mistakes in procedure)</a:t>
            </a:r>
          </a:p>
          <a:p>
            <a:pPr lvl="2" marL="1118997" indent="-305180" defTabSz="813816">
              <a:spcBef>
                <a:spcPts val="600"/>
              </a:spcBef>
              <a:defRPr sz="2848"/>
            </a:pPr>
            <a:r>
              <a:t>lies (intentional falsehoods)</a:t>
            </a:r>
          </a:p>
          <a:p>
            <a:pPr marL="305180" indent="-305180" defTabSz="813816">
              <a:spcBef>
                <a:spcPts val="600"/>
              </a:spcBef>
              <a:defRPr sz="2848"/>
            </a:pPr>
            <a:r>
              <a:t>Big Data helps in one aspect - which one?</a:t>
            </a:r>
          </a:p>
          <a:p>
            <a:pPr marL="305180" indent="-305180" defTabSz="813816">
              <a:spcBef>
                <a:spcPts val="600"/>
              </a:spcBef>
              <a:defRPr sz="2848"/>
            </a:pPr>
            <a:r>
              <a:t>Warning by statisticians: the “N - p fallacy”</a:t>
            </a:r>
            <a:br/>
            <a:r>
              <a:t>N: independent observations</a:t>
            </a:r>
            <a:br/>
            <a:r>
              <a:t>p: repeated observations</a:t>
            </a:r>
            <a:br/>
            <a:r>
              <a:t>too often, BD has big “p” but tiny “N”!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Pseudo-Replication"/>
          <p:cNvSpPr txBox="1"/>
          <p:nvPr>
            <p:ph type="title"/>
          </p:nvPr>
        </p:nvSpPr>
        <p:spPr>
          <a:prstGeom prst="rect">
            <a:avLst/>
          </a:prstGeom>
        </p:spPr>
        <p:txBody>
          <a:bodyPr/>
          <a:lstStyle/>
          <a:p>
            <a:pPr/>
            <a:r>
              <a:t>Pseudo-Replication</a:t>
            </a:r>
          </a:p>
        </p:txBody>
      </p:sp>
      <p:sp>
        <p:nvSpPr>
          <p:cNvPr id="191" name="The term pseudoreplication was coined by Hurlbert to refer to &quot;the use of inferential statistics to test for treatment effects with data from experiments where either treatments are not replicated (though samples may be) or replicates are not statistically independent.&quot;1 The context of his paper was ecological field experiments, but pseudoreplication can occur in other contexts as well.…"/>
          <p:cNvSpPr txBox="1"/>
          <p:nvPr/>
        </p:nvSpPr>
        <p:spPr>
          <a:xfrm>
            <a:off x="368520" y="1740761"/>
            <a:ext cx="8406960" cy="466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latin typeface="Times"/>
                <a:ea typeface="Times"/>
                <a:cs typeface="Times"/>
                <a:sym typeface="Times"/>
              </a:defRPr>
            </a:pPr>
            <a:r>
              <a:t>The term </a:t>
            </a:r>
            <a:r>
              <a:rPr i="1"/>
              <a:t>pseudoreplication</a:t>
            </a:r>
            <a:r>
              <a:t> was coined by Hurlbert to refer to "the use of inferential statistics to test for treatment effects with data from experiments where either treatments are not replicated (though samples may be) or replicates are not statistically independent."</a:t>
            </a:r>
            <a:r>
              <a:rPr baseline="31999"/>
              <a:t>1</a:t>
            </a:r>
            <a:r>
              <a:t> The context of his paper was ecological field experiments, but pseudoreplication can occur in other contexts as well.</a:t>
            </a:r>
          </a:p>
          <a:p>
            <a:pPr defTabSz="457200">
              <a:defRPr sz="2000">
                <a:latin typeface="Times"/>
                <a:ea typeface="Times"/>
                <a:cs typeface="Times"/>
                <a:sym typeface="Times"/>
              </a:defRPr>
            </a:pPr>
          </a:p>
          <a:p>
            <a:pPr defTabSz="457200">
              <a:defRPr sz="2000">
                <a:latin typeface="Times"/>
                <a:ea typeface="Times"/>
                <a:cs typeface="Times"/>
                <a:sym typeface="Times"/>
              </a:defRPr>
            </a:pPr>
            <a:r>
              <a:t>Here, </a:t>
            </a:r>
            <a:r>
              <a:rPr i="1"/>
              <a:t>replication</a:t>
            </a:r>
            <a:r>
              <a:t> refers to having more than one experimental (or observational) unit with the same treatment. Each unit with the same treatment is called a </a:t>
            </a:r>
            <a:r>
              <a:rPr i="1"/>
              <a:t>replicate</a:t>
            </a:r>
            <a:r>
              <a:t>. </a:t>
            </a:r>
          </a:p>
          <a:p>
            <a:pPr defTabSz="457200">
              <a:defRPr sz="2000">
                <a:latin typeface="Times"/>
                <a:ea typeface="Times"/>
                <a:cs typeface="Times"/>
                <a:sym typeface="Times"/>
              </a:defRPr>
            </a:pPr>
          </a:p>
          <a:p>
            <a:pPr defTabSz="457200">
              <a:defRPr sz="2000">
                <a:latin typeface="Times"/>
                <a:ea typeface="Times"/>
                <a:cs typeface="Times"/>
                <a:sym typeface="Times"/>
              </a:defRPr>
            </a:pPr>
            <a:r>
              <a:t>Heffner et al distinguish a pseudoreplicate from a </a:t>
            </a:r>
            <a:r>
              <a:rPr i="1"/>
              <a:t>true replicate</a:t>
            </a:r>
            <a:r>
              <a:t>, which they characterize as "the smallest experimental unit to which a treatment is independently applied."</a:t>
            </a:r>
          </a:p>
          <a:p>
            <a:pPr defTabSz="457200">
              <a:defRPr sz="2000">
                <a:latin typeface="Times"/>
                <a:ea typeface="Times"/>
                <a:cs typeface="Times"/>
                <a:sym typeface="Times"/>
              </a:defRPr>
            </a:pPr>
          </a:p>
        </p:txBody>
      </p:sp>
      <p:sp>
        <p:nvSpPr>
          <p:cNvPr id="192"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Pseudo-Replication"/>
          <p:cNvSpPr txBox="1"/>
          <p:nvPr>
            <p:ph type="title"/>
          </p:nvPr>
        </p:nvSpPr>
        <p:spPr>
          <a:prstGeom prst="rect">
            <a:avLst/>
          </a:prstGeom>
        </p:spPr>
        <p:txBody>
          <a:bodyPr/>
          <a:lstStyle/>
          <a:p>
            <a:pPr/>
            <a:r>
              <a:t>Pseudo-Replication</a:t>
            </a:r>
          </a:p>
        </p:txBody>
      </p:sp>
      <p:sp>
        <p:nvSpPr>
          <p:cNvPr id="197" name="Most models for statistical inference require true replication. True replication permits the estimation of variability within a treatmen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
          <p:cNvSpPr txBox="1"/>
          <p:nvPr/>
        </p:nvSpPr>
        <p:spPr>
          <a:xfrm>
            <a:off x="368520" y="1410616"/>
            <a:ext cx="8406960"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latin typeface="Times"/>
                <a:ea typeface="Times"/>
                <a:cs typeface="Times"/>
                <a:sym typeface="Times"/>
              </a:defRPr>
            </a:pPr>
            <a:r>
              <a:t>Most models for statistical inference require true replication. </a:t>
            </a:r>
            <a:r>
              <a:rPr i="1"/>
              <a:t>True</a:t>
            </a:r>
            <a:r>
              <a:t> replication permits the estimation of </a:t>
            </a:r>
            <a:r>
              <a:rPr i="1"/>
              <a:t>variability within a treatment</a:t>
            </a:r>
            <a:r>
              <a: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a:t>
            </a:r>
          </a:p>
          <a:p>
            <a:pPr defTabSz="457200">
              <a:defRPr sz="2000">
                <a:latin typeface="Times"/>
                <a:ea typeface="Times"/>
                <a:cs typeface="Times"/>
                <a:sym typeface="Times"/>
              </a:defRPr>
            </a:pPr>
          </a:p>
          <a:p>
            <a:pPr defTabSz="457200">
              <a:defRPr sz="2000">
                <a:latin typeface="Times"/>
                <a:ea typeface="Times"/>
                <a:cs typeface="Times"/>
                <a:sym typeface="Times"/>
              </a:defRPr>
            </a:pPr>
            <a:r>
              <a:t>True replicates are often confused with repeated measures or with pseudoreplicates. The following illustrate some of the ways this can occur.</a:t>
            </a:r>
          </a:p>
        </p:txBody>
      </p:sp>
      <p:sp>
        <p:nvSpPr>
          <p:cNvPr id="198"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Examples for pseudo-replication"/>
          <p:cNvSpPr txBox="1"/>
          <p:nvPr>
            <p:ph type="title"/>
          </p:nvPr>
        </p:nvSpPr>
        <p:spPr>
          <a:prstGeom prst="rect">
            <a:avLst/>
          </a:prstGeom>
        </p:spPr>
        <p:txBody>
          <a:bodyPr/>
          <a:lstStyle/>
          <a:p>
            <a:pPr/>
            <a:r>
              <a:t>Examples for pseudo-replication</a:t>
            </a:r>
          </a:p>
        </p:txBody>
      </p:sp>
      <p:sp>
        <p:nvSpPr>
          <p:cNvPr id="201" name="1. Suppose a blood-pressure lowering drug is administered to a patient, then the patient's blood pressure is measured twice. This is a repeated measure, not a replication. It can give information about the uncertainty in the measurement process, but not about the variability in the effect of the drug. On the other hand, if the drug were administered to two patients, and each patient's blood pressure was measured once, we can say the treatment has been replicated, and the replication may give some information about the variability in the effect of the drug."/>
          <p:cNvSpPr txBox="1"/>
          <p:nvPr/>
        </p:nvSpPr>
        <p:spPr>
          <a:xfrm>
            <a:off x="37712" y="1724832"/>
            <a:ext cx="9068576" cy="527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latin typeface="Times"/>
                <a:ea typeface="Times"/>
                <a:cs typeface="Times"/>
                <a:sym typeface="Times"/>
              </a:defRPr>
            </a:pPr>
            <a:r>
              <a:t>1. Suppose a blood-pressure lowering drug is administered to a patient, then the patient's blood pressure is measured twice. This is a </a:t>
            </a:r>
            <a:r>
              <a:rPr i="1"/>
              <a:t>repeated measure</a:t>
            </a:r>
            <a:r>
              <a:t>, not a replication. It can give information about the </a:t>
            </a:r>
            <a:r>
              <a:rPr u="sng">
                <a:solidFill>
                  <a:srgbClr val="0000EE"/>
                </a:solidFill>
                <a:uFill>
                  <a:solidFill>
                    <a:srgbClr val="0000EE"/>
                  </a:solidFill>
                </a:uFill>
              </a:rPr>
              <a:t>uncertainty in the measurement process, but not about the variability in the effect of the drug</a:t>
            </a:r>
            <a:r>
              <a:t>. On the other hand, if the drug were administered to two patients, and each patient's blood pressure was measured once, we can say the treatment has been replicated, and the replication may give some information about the variability in the effect of the drug.</a:t>
            </a:r>
          </a:p>
          <a:p>
            <a:pPr defTabSz="457200">
              <a:defRPr sz="2764">
                <a:latin typeface="Times"/>
                <a:ea typeface="Times"/>
                <a:cs typeface="Times"/>
                <a:sym typeface="Times"/>
              </a:defRPr>
            </a:pPr>
          </a:p>
          <a:p>
            <a:pPr defTabSz="457200">
              <a:defRPr sz="2764">
                <a:latin typeface="Times"/>
                <a:ea typeface="Times"/>
                <a:cs typeface="Times"/>
                <a:sym typeface="Times"/>
              </a:defRPr>
            </a:pPr>
          </a:p>
        </p:txBody>
      </p:sp>
      <p:sp>
        <p:nvSpPr>
          <p:cNvPr id="202"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Examples for pseudo-replication"/>
          <p:cNvSpPr txBox="1"/>
          <p:nvPr>
            <p:ph type="title"/>
          </p:nvPr>
        </p:nvSpPr>
        <p:spPr>
          <a:prstGeom prst="rect">
            <a:avLst/>
          </a:prstGeom>
        </p:spPr>
        <p:txBody>
          <a:bodyPr/>
          <a:lstStyle/>
          <a:p>
            <a:pPr/>
            <a:r>
              <a:t>Examples for pseudo-replication</a:t>
            </a:r>
          </a:p>
        </p:txBody>
      </p:sp>
      <p:sp>
        <p:nvSpPr>
          <p:cNvPr id="205" name="2. A researcher is studying the effect on plant growth of different concentrations of CO2 in the air.  He needs to grow the plants in a growth chamber so that the  CO2 concentration can be controlled. He has access to only two growth chambers, but each one will hold five plants.  However, since the five plants in each chamber share whatever conditions are in that chamber besides the CO2 concentration, and in fact may also influence each other, they are not independent replicates but are pseudoreplicates. The growth chambers are the experimental units; the treatments are applied to the growth chambers, not to the plant independently."/>
          <p:cNvSpPr txBox="1"/>
          <p:nvPr/>
        </p:nvSpPr>
        <p:spPr>
          <a:xfrm>
            <a:off x="8051" y="1409694"/>
            <a:ext cx="9127898" cy="527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latin typeface="Times"/>
                <a:ea typeface="Times"/>
                <a:cs typeface="Times"/>
                <a:sym typeface="Times"/>
              </a:defRPr>
            </a:pPr>
            <a:r>
              <a:t>2. A researcher is studying the effect on plant growth of different concentrations of CO</a:t>
            </a:r>
            <a:r>
              <a:rPr baseline="-5999" sz="2300"/>
              <a:t>2</a:t>
            </a:r>
            <a:r>
              <a:t> in the air.  He needs to grow the plants in a growth chamber so that the </a:t>
            </a:r>
            <a:r>
              <a:rPr sz="2300"/>
              <a:t> </a:t>
            </a:r>
            <a:r>
              <a:t>CO</a:t>
            </a:r>
            <a:r>
              <a:rPr baseline="-5999" sz="2300"/>
              <a:t>2</a:t>
            </a:r>
            <a:r>
              <a:t> concentration can be controlled. He has access to only two growth chambers, but each one will hold five plants.  However, since the five plants in each chamber share whatever conditions are in that chamber besides the CO</a:t>
            </a:r>
            <a:r>
              <a:rPr baseline="-5999" sz="2300"/>
              <a:t>2</a:t>
            </a:r>
            <a:r>
              <a:rPr sz="2300"/>
              <a:t> </a:t>
            </a:r>
            <a:r>
              <a:t>concentration, and in fact may also influence each other, they are not independent replicates but are pseudoreplicates. The growth chambers are the experimental units; the treatments are applied to the growth chambers, not to the plant independently. </a:t>
            </a:r>
          </a:p>
        </p:txBody>
      </p:sp>
      <p:sp>
        <p:nvSpPr>
          <p:cNvPr id="206" name="https://www.ma.utexas.edu/users/mks/statmistakes/StatisticsMistakes.html"/>
          <p:cNvSpPr txBox="1"/>
          <p:nvPr/>
        </p:nvSpPr>
        <p:spPr>
          <a:xfrm>
            <a:off x="165856" y="6274878"/>
            <a:ext cx="7195875"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First steps with BD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Working with Big Data"/>
          <p:cNvSpPr txBox="1"/>
          <p:nvPr>
            <p:ph type="title"/>
          </p:nvPr>
        </p:nvSpPr>
        <p:spPr>
          <a:prstGeom prst="rect">
            <a:avLst/>
          </a:prstGeom>
        </p:spPr>
        <p:txBody>
          <a:bodyPr/>
          <a:lstStyle/>
          <a:p>
            <a:pPr/>
            <a:r>
              <a:t>Working with Big Data</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ome Major Platforms"/>
          <p:cNvSpPr txBox="1"/>
          <p:nvPr>
            <p:ph type="title"/>
          </p:nvPr>
        </p:nvSpPr>
        <p:spPr>
          <a:prstGeom prst="rect">
            <a:avLst/>
          </a:prstGeom>
        </p:spPr>
        <p:txBody>
          <a:bodyPr/>
          <a:lstStyle/>
          <a:p>
            <a:pPr/>
            <a:r>
              <a:t>Some Major Platforms</a:t>
            </a:r>
          </a:p>
        </p:txBody>
      </p:sp>
      <p:sp>
        <p:nvSpPr>
          <p:cNvPr id="211" name="Amazon AWS (Amazon Web Services)…"/>
          <p:cNvSpPr txBox="1"/>
          <p:nvPr>
            <p:ph type="body" idx="1"/>
          </p:nvPr>
        </p:nvSpPr>
        <p:spPr>
          <a:prstGeom prst="rect">
            <a:avLst/>
          </a:prstGeom>
        </p:spPr>
        <p:txBody>
          <a:bodyPr/>
          <a:lstStyle/>
          <a:p>
            <a:pPr/>
            <a:r>
              <a:t>Amazon AWS (Amazon Web Services)</a:t>
            </a:r>
          </a:p>
          <a:p>
            <a:pPr/>
            <a:r>
              <a:t>Google Cloud</a:t>
            </a:r>
          </a:p>
          <a:p>
            <a:pPr/>
            <a:r>
              <a:t>IBM Infosphere</a:t>
            </a:r>
          </a:p>
          <a:p>
            <a:pPr/>
            <a:r>
              <a:t>Cloudera</a:t>
            </a:r>
          </a:p>
          <a:p>
            <a:pPr/>
            <a:r>
              <a:t>Microsoft Azure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Amazon AWS"/>
          <p:cNvSpPr txBox="1"/>
          <p:nvPr>
            <p:ph type="title"/>
          </p:nvPr>
        </p:nvSpPr>
        <p:spPr>
          <a:prstGeom prst="rect">
            <a:avLst/>
          </a:prstGeom>
        </p:spPr>
        <p:txBody>
          <a:bodyPr/>
          <a:lstStyle/>
          <a:p>
            <a:pPr/>
            <a:r>
              <a:t>Amazon AWS</a:t>
            </a:r>
          </a:p>
        </p:txBody>
      </p:sp>
      <p:sp>
        <p:nvSpPr>
          <p:cNvPr id="216" name="Hadoop data clusters…"/>
          <p:cNvSpPr txBox="1"/>
          <p:nvPr>
            <p:ph type="body" idx="1"/>
          </p:nvPr>
        </p:nvSpPr>
        <p:spPr>
          <a:prstGeom prst="rect">
            <a:avLst/>
          </a:prstGeom>
        </p:spPr>
        <p:txBody>
          <a:bodyPr/>
          <a:lstStyle/>
          <a:p>
            <a:pPr/>
            <a:r>
              <a:t>Hadoop data clusters</a:t>
            </a:r>
          </a:p>
          <a:p>
            <a:pPr/>
            <a:r>
              <a:t>Apache Spark over Hadoop</a:t>
            </a:r>
          </a:p>
          <a:p>
            <a:pPr/>
            <a:r>
              <a:t>Native language: Scala (Java-based functional-oriented high-performance language)</a:t>
            </a:r>
          </a:p>
          <a:p>
            <a:pPr/>
            <a:r>
              <a:t>Supports Python (PySpark), many others</a:t>
            </a:r>
          </a:p>
          <a:p>
            <a:pPr/>
            <a:r>
              <a:t>1 year free trial available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Google Cloud"/>
          <p:cNvSpPr txBox="1"/>
          <p:nvPr>
            <p:ph type="title"/>
          </p:nvPr>
        </p:nvSpPr>
        <p:spPr>
          <a:prstGeom prst="rect">
            <a:avLst/>
          </a:prstGeom>
        </p:spPr>
        <p:txBody>
          <a:bodyPr/>
          <a:lstStyle/>
          <a:p>
            <a:pPr/>
            <a:r>
              <a:t>Google Cloud</a:t>
            </a:r>
          </a:p>
        </p:txBody>
      </p:sp>
      <p:sp>
        <p:nvSpPr>
          <p:cNvPr id="221" name="Huge number of datasets for learning…"/>
          <p:cNvSpPr txBox="1"/>
          <p:nvPr>
            <p:ph type="body" idx="1"/>
          </p:nvPr>
        </p:nvSpPr>
        <p:spPr>
          <a:prstGeom prst="rect">
            <a:avLst/>
          </a:prstGeom>
        </p:spPr>
        <p:txBody>
          <a:bodyPr/>
          <a:lstStyle/>
          <a:p>
            <a:pPr/>
            <a:r>
              <a:t>Huge number of datasets for learning</a:t>
            </a:r>
          </a:p>
          <a:p>
            <a:pPr/>
            <a:r>
              <a:t>Home of TensorFlow, the Python-based AI framework</a:t>
            </a:r>
          </a:p>
          <a:p>
            <a:pPr/>
            <a:r>
              <a:t>Excellent tutorials, documentation</a:t>
            </a:r>
          </a:p>
          <a:p>
            <a:pPr/>
            <a:r>
              <a:t>USD 300.00 worth of credit freely available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Assignment"/>
          <p:cNvSpPr txBox="1"/>
          <p:nvPr>
            <p:ph type="title"/>
          </p:nvPr>
        </p:nvSpPr>
        <p:spPr>
          <a:prstGeom prst="rect">
            <a:avLst/>
          </a:prstGeom>
        </p:spPr>
        <p:txBody>
          <a:bodyPr/>
          <a:lstStyle/>
          <a:p>
            <a:pPr lvl="1"/>
            <a:r>
              <a:t>Assignment</a:t>
            </a:r>
          </a:p>
        </p:txBody>
      </p:sp>
      <p:sp>
        <p:nvSpPr>
          <p:cNvPr id="226" name="Sign up for the free trial of Amazon AWS or Google Cloud…"/>
          <p:cNvSpPr txBox="1"/>
          <p:nvPr>
            <p:ph type="body" idx="1"/>
          </p:nvPr>
        </p:nvSpPr>
        <p:spPr>
          <a:prstGeom prst="rect">
            <a:avLst/>
          </a:prstGeom>
        </p:spPr>
        <p:txBody>
          <a:bodyPr/>
          <a:lstStyle/>
          <a:p>
            <a:pPr/>
            <a:r>
              <a:t>Sign up for the free trial of Amazon AWS or Google Cloud</a:t>
            </a:r>
          </a:p>
          <a:p>
            <a:pPr/>
            <a:r>
              <a:t>Follow the site introductory documents to set up an instance of a computing cluster</a:t>
            </a:r>
          </a:p>
          <a:p>
            <a:pPr/>
            <a:r>
              <a:t>Select an example from the freely available datasets on the site</a:t>
            </a:r>
          </a:p>
          <a:p>
            <a:pPr/>
            <a:r>
              <a:t>Follow the tutorials to execute a simple Big Data processing task. Note the problems!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Lecture 3: Big Data analysis"/>
          <p:cNvSpPr txBox="1"/>
          <p:nvPr>
            <p:ph type="title"/>
          </p:nvPr>
        </p:nvSpPr>
        <p:spPr>
          <a:prstGeom prst="rect">
            <a:avLst/>
          </a:prstGeom>
        </p:spPr>
        <p:txBody>
          <a:bodyPr/>
          <a:lstStyle/>
          <a:p>
            <a:pPr/>
            <a:r>
              <a:t>Lecture 3: Big Data analysis</a:t>
            </a:r>
          </a:p>
        </p:txBody>
      </p:sp>
      <p:sp>
        <p:nvSpPr>
          <p:cNvPr id="137" name="Statistical foundations…"/>
          <p:cNvSpPr txBox="1"/>
          <p:nvPr>
            <p:ph type="body" idx="1"/>
          </p:nvPr>
        </p:nvSpPr>
        <p:spPr>
          <a:prstGeom prst="rect">
            <a:avLst/>
          </a:prstGeom>
        </p:spPr>
        <p:txBody>
          <a:bodyPr/>
          <a:lstStyle/>
          <a:p>
            <a:pPr/>
            <a:r>
              <a:t>Statistical foundations</a:t>
            </a:r>
          </a:p>
          <a:p>
            <a:pPr/>
            <a:r>
              <a:t>Descriptive statistics</a:t>
            </a:r>
          </a:p>
          <a:p>
            <a:pPr/>
            <a:r>
              <a:t>Pitfalls of descriptive statistics</a:t>
            </a:r>
          </a:p>
          <a:p>
            <a:pPr/>
            <a:r>
              <a:t>Hypothesis testing for detection</a:t>
            </a:r>
          </a:p>
          <a:p>
            <a:pPr/>
            <a:r>
              <a:t>Regression for prediction</a:t>
            </a:r>
          </a:p>
          <a:p>
            <a:pPr/>
            <a:r>
              <a:t>Statistic for BD </a:t>
            </a:r>
          </a:p>
          <a:p>
            <a:pPr/>
            <a:r>
              <a:t>Some BD platforms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Foundations of Statistics"/>
          <p:cNvSpPr txBox="1"/>
          <p:nvPr>
            <p:ph type="title"/>
          </p:nvPr>
        </p:nvSpPr>
        <p:spPr>
          <a:prstGeom prst="rect">
            <a:avLst/>
          </a:prstGeom>
        </p:spPr>
        <p:txBody>
          <a:bodyPr/>
          <a:lstStyle/>
          <a:p>
            <a:pPr/>
            <a:r>
              <a:t>Foundations of Statistics</a:t>
            </a:r>
          </a:p>
        </p:txBody>
      </p:sp>
      <p:sp>
        <p:nvSpPr>
          <p:cNvPr id="140"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Foundations of BD Statistics"/>
          <p:cNvSpPr txBox="1"/>
          <p:nvPr>
            <p:ph type="title"/>
          </p:nvPr>
        </p:nvSpPr>
        <p:spPr>
          <a:prstGeom prst="rect">
            <a:avLst/>
          </a:prstGeom>
        </p:spPr>
        <p:txBody>
          <a:bodyPr/>
          <a:lstStyle/>
          <a:p>
            <a:pPr/>
            <a:r>
              <a:t>Foundations of </a:t>
            </a:r>
            <a:r>
              <a:rPr b="1"/>
              <a:t>BD</a:t>
            </a:r>
            <a:r>
              <a:t> Statistics</a:t>
            </a:r>
          </a:p>
        </p:txBody>
      </p:sp>
      <p:sp>
        <p:nvSpPr>
          <p:cNvPr id="143"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
        <p:nvSpPr>
          <p:cNvPr id="144" name="Big Data contains some representative samples…"/>
          <p:cNvSpPr txBox="1"/>
          <p:nvPr/>
        </p:nvSpPr>
        <p:spPr>
          <a:xfrm>
            <a:off x="4724400" y="1600200"/>
            <a:ext cx="4038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600"/>
              </a:spcBef>
              <a:buSzPct val="100000"/>
              <a:buFont typeface="Arial"/>
              <a:buChar char="•"/>
              <a:defRPr sz="2800"/>
            </a:pPr>
            <a:r>
              <a:t>Big Data </a:t>
            </a:r>
            <a:r>
              <a:rPr b="1"/>
              <a:t>contains</a:t>
            </a:r>
            <a:r>
              <a:t> some representative samples</a:t>
            </a:r>
          </a:p>
          <a:p>
            <a:pPr marL="342900" indent="-342900">
              <a:spcBef>
                <a:spcPts val="600"/>
              </a:spcBef>
              <a:buSzPct val="100000"/>
              <a:buFont typeface="Arial"/>
              <a:buChar char="•"/>
              <a:defRPr sz="2800"/>
            </a:pPr>
            <a:r>
              <a:rPr b="1"/>
              <a:t>Information extracted</a:t>
            </a:r>
            <a:r>
              <a:t> from the data helps us understand it</a:t>
            </a:r>
          </a:p>
          <a:p>
            <a:pPr marL="342900" indent="-342900">
              <a:spcBef>
                <a:spcPts val="600"/>
              </a:spcBef>
              <a:buSzPct val="100000"/>
              <a:buFont typeface="Arial"/>
              <a:buChar char="•"/>
              <a:defRPr sz="2800"/>
            </a:pPr>
            <a:r>
              <a:rPr b="1"/>
              <a:t>Discovery of crucial parameters</a:t>
            </a:r>
            <a:r>
              <a:t> maximizes the probability of correct decision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